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4" r:id="rId6"/>
    <p:sldId id="266" r:id="rId7"/>
    <p:sldId id="265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368A21-D324-7A1B-0615-8FE3492472F6}" v="25" dt="2025-05-04T22:01:30.742"/>
    <p1510:client id="{5402A2BD-46F8-B7A9-20FE-DBA352B058CA}" v="83" dt="2025-05-05T15:38:02.336"/>
    <p1510:client id="{5C79BA0A-FDB2-EF84-6824-6B18B0B3575C}" v="393" dt="2025-05-05T16:46:04.169"/>
    <p1510:client id="{8FBA9C7C-5CE9-ACCF-AE02-8D80C770D38C}" v="2" dt="2025-05-05T17:25:26.643"/>
    <p1510:client id="{B58C446D-4EDC-4FBC-B85E-4EA05EE2018A}" v="753" dt="2025-05-05T22:51:49.240"/>
    <p1510:client id="{C871E254-C29B-0C27-5D76-6D04AA282B3F}" v="266" dt="2025-05-05T17:42:11.3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2C8C18-60C8-4BDF-9CDD-56C5A2382470}" type="doc">
      <dgm:prSet loTypeId="urn:microsoft.com/office/officeart/2005/8/layout/hProcess9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0B20D37-326A-45ED-9A44-A36103BE5881}">
      <dgm:prSet/>
      <dgm:spPr/>
      <dgm:t>
        <a:bodyPr/>
        <a:lstStyle/>
        <a:p>
          <a:r>
            <a:rPr lang="en-US" b="0" i="0" baseline="0"/>
            <a:t>Only one model type used</a:t>
          </a:r>
          <a:endParaRPr lang="en-US"/>
        </a:p>
      </dgm:t>
    </dgm:pt>
    <dgm:pt modelId="{110F9231-84AD-4A3A-86E3-B2C7346B8A7D}" type="parTrans" cxnId="{9DB34BEF-9C38-4FED-B325-8B8D1986148E}">
      <dgm:prSet/>
      <dgm:spPr/>
      <dgm:t>
        <a:bodyPr/>
        <a:lstStyle/>
        <a:p>
          <a:endParaRPr lang="en-US"/>
        </a:p>
      </dgm:t>
    </dgm:pt>
    <dgm:pt modelId="{A1BE7D03-1C2A-4163-8047-9840BC4B84C3}" type="sibTrans" cxnId="{9DB34BEF-9C38-4FED-B325-8B8D1986148E}">
      <dgm:prSet/>
      <dgm:spPr/>
      <dgm:t>
        <a:bodyPr/>
        <a:lstStyle/>
        <a:p>
          <a:endParaRPr lang="en-US"/>
        </a:p>
      </dgm:t>
    </dgm:pt>
    <dgm:pt modelId="{59AB2ACB-8925-49B7-8BBC-5F88EF008317}">
      <dgm:prSet/>
      <dgm:spPr/>
      <dgm:t>
        <a:bodyPr/>
        <a:lstStyle/>
        <a:p>
          <a:r>
            <a:rPr lang="en-US" b="0" i="0" baseline="0"/>
            <a:t>Logistic regression assumes linear relationships</a:t>
          </a:r>
          <a:endParaRPr lang="en-US"/>
        </a:p>
      </dgm:t>
    </dgm:pt>
    <dgm:pt modelId="{5C9EB213-5DA4-4FD6-8633-14A5F26BA5B9}" type="parTrans" cxnId="{6F650574-0AB1-4F6D-8820-BAC32554419D}">
      <dgm:prSet/>
      <dgm:spPr/>
      <dgm:t>
        <a:bodyPr/>
        <a:lstStyle/>
        <a:p>
          <a:endParaRPr lang="en-US"/>
        </a:p>
      </dgm:t>
    </dgm:pt>
    <dgm:pt modelId="{77744990-C5BD-4EFE-96BF-EFE4B601D1DC}" type="sibTrans" cxnId="{6F650574-0AB1-4F6D-8820-BAC32554419D}">
      <dgm:prSet/>
      <dgm:spPr/>
      <dgm:t>
        <a:bodyPr/>
        <a:lstStyle/>
        <a:p>
          <a:endParaRPr lang="en-US"/>
        </a:p>
      </dgm:t>
    </dgm:pt>
    <dgm:pt modelId="{B2442EE5-E3C2-459D-AF6F-28089FE40D37}">
      <dgm:prSet/>
      <dgm:spPr/>
      <dgm:t>
        <a:bodyPr/>
        <a:lstStyle/>
        <a:p>
          <a:r>
            <a:rPr lang="en-US" b="0" i="0" baseline="0"/>
            <a:t>Some features may be correlated</a:t>
          </a:r>
          <a:endParaRPr lang="en-US"/>
        </a:p>
      </dgm:t>
    </dgm:pt>
    <dgm:pt modelId="{C0123F4D-CFD8-4DEE-B8B3-DDA262109A21}" type="parTrans" cxnId="{DB9E5C99-1928-452B-95C7-C10C5E024D36}">
      <dgm:prSet/>
      <dgm:spPr/>
      <dgm:t>
        <a:bodyPr/>
        <a:lstStyle/>
        <a:p>
          <a:endParaRPr lang="en-US"/>
        </a:p>
      </dgm:t>
    </dgm:pt>
    <dgm:pt modelId="{B9E022FF-336A-40F4-8442-F0E0B35B4841}" type="sibTrans" cxnId="{DB9E5C99-1928-452B-95C7-C10C5E024D36}">
      <dgm:prSet/>
      <dgm:spPr/>
      <dgm:t>
        <a:bodyPr/>
        <a:lstStyle/>
        <a:p>
          <a:endParaRPr lang="en-US"/>
        </a:p>
      </dgm:t>
    </dgm:pt>
    <dgm:pt modelId="{42D771DB-803D-4E36-B963-8D1A08917643}">
      <dgm:prSet/>
      <dgm:spPr/>
      <dgm:t>
        <a:bodyPr/>
        <a:lstStyle/>
        <a:p>
          <a:r>
            <a:rPr lang="en-US" b="0" i="0" baseline="0"/>
            <a:t>Could improve with more advanced models</a:t>
          </a:r>
          <a:endParaRPr lang="en-US"/>
        </a:p>
      </dgm:t>
    </dgm:pt>
    <dgm:pt modelId="{0887F386-CD0F-427A-ADDF-425B982362FB}" type="parTrans" cxnId="{D06FCAEA-091B-42A0-997C-74A9E81F55DC}">
      <dgm:prSet/>
      <dgm:spPr/>
      <dgm:t>
        <a:bodyPr/>
        <a:lstStyle/>
        <a:p>
          <a:endParaRPr lang="en-US"/>
        </a:p>
      </dgm:t>
    </dgm:pt>
    <dgm:pt modelId="{B9ECA778-6B8B-4078-897B-02D9B6732CBD}" type="sibTrans" cxnId="{D06FCAEA-091B-42A0-997C-74A9E81F55DC}">
      <dgm:prSet/>
      <dgm:spPr/>
      <dgm:t>
        <a:bodyPr/>
        <a:lstStyle/>
        <a:p>
          <a:endParaRPr lang="en-US"/>
        </a:p>
      </dgm:t>
    </dgm:pt>
    <dgm:pt modelId="{02E5DEB4-2A77-4953-AEE1-BD637008BBE9}">
      <dgm:prSet/>
      <dgm:spPr/>
      <dgm:t>
        <a:bodyPr/>
        <a:lstStyle/>
        <a:p>
          <a:r>
            <a:rPr lang="en-US"/>
            <a:t>Some other features could provide additional insights (Umpire-specific differences, game conditions like weather, etc.)</a:t>
          </a:r>
        </a:p>
      </dgm:t>
    </dgm:pt>
    <dgm:pt modelId="{BBA05677-FD04-4F3F-9A76-E20FAD2BD62A}" type="parTrans" cxnId="{58BB0CDE-1A75-403D-B1FA-DC296796C34C}">
      <dgm:prSet/>
      <dgm:spPr/>
      <dgm:t>
        <a:bodyPr/>
        <a:lstStyle/>
        <a:p>
          <a:endParaRPr lang="en-US"/>
        </a:p>
      </dgm:t>
    </dgm:pt>
    <dgm:pt modelId="{40016C40-08F1-438C-983D-DF378A87EB89}" type="sibTrans" cxnId="{58BB0CDE-1A75-403D-B1FA-DC296796C34C}">
      <dgm:prSet/>
      <dgm:spPr/>
      <dgm:t>
        <a:bodyPr/>
        <a:lstStyle/>
        <a:p>
          <a:endParaRPr lang="en-US"/>
        </a:p>
      </dgm:t>
    </dgm:pt>
    <dgm:pt modelId="{6324F3C9-0429-452D-A7A5-945BA7F7FD82}" type="pres">
      <dgm:prSet presAssocID="{2A2C8C18-60C8-4BDF-9CDD-56C5A2382470}" presName="CompostProcess" presStyleCnt="0">
        <dgm:presLayoutVars>
          <dgm:dir/>
          <dgm:resizeHandles val="exact"/>
        </dgm:presLayoutVars>
      </dgm:prSet>
      <dgm:spPr/>
    </dgm:pt>
    <dgm:pt modelId="{E6FCCA23-C3F3-481F-B133-72B9BAD55B01}" type="pres">
      <dgm:prSet presAssocID="{2A2C8C18-60C8-4BDF-9CDD-56C5A2382470}" presName="arrow" presStyleLbl="bgShp" presStyleIdx="0" presStyleCnt="1"/>
      <dgm:spPr/>
    </dgm:pt>
    <dgm:pt modelId="{8E3B773D-CBE5-4BC7-B596-D09320892D25}" type="pres">
      <dgm:prSet presAssocID="{2A2C8C18-60C8-4BDF-9CDD-56C5A2382470}" presName="linearProcess" presStyleCnt="0"/>
      <dgm:spPr/>
    </dgm:pt>
    <dgm:pt modelId="{AFE79C4F-7796-4DDD-BCBD-0730C8991071}" type="pres">
      <dgm:prSet presAssocID="{C0B20D37-326A-45ED-9A44-A36103BE5881}" presName="textNode" presStyleLbl="node1" presStyleIdx="0" presStyleCnt="5">
        <dgm:presLayoutVars>
          <dgm:bulletEnabled val="1"/>
        </dgm:presLayoutVars>
      </dgm:prSet>
      <dgm:spPr/>
    </dgm:pt>
    <dgm:pt modelId="{036A762A-A8F9-4A6F-A353-E8D1D9E44CF7}" type="pres">
      <dgm:prSet presAssocID="{A1BE7D03-1C2A-4163-8047-9840BC4B84C3}" presName="sibTrans" presStyleCnt="0"/>
      <dgm:spPr/>
    </dgm:pt>
    <dgm:pt modelId="{C023883D-C3EA-4481-9E10-90033C632008}" type="pres">
      <dgm:prSet presAssocID="{59AB2ACB-8925-49B7-8BBC-5F88EF008317}" presName="textNode" presStyleLbl="node1" presStyleIdx="1" presStyleCnt="5">
        <dgm:presLayoutVars>
          <dgm:bulletEnabled val="1"/>
        </dgm:presLayoutVars>
      </dgm:prSet>
      <dgm:spPr/>
    </dgm:pt>
    <dgm:pt modelId="{05D9EBF3-8F35-4B79-9134-6DCD905C1E8F}" type="pres">
      <dgm:prSet presAssocID="{77744990-C5BD-4EFE-96BF-EFE4B601D1DC}" presName="sibTrans" presStyleCnt="0"/>
      <dgm:spPr/>
    </dgm:pt>
    <dgm:pt modelId="{2CBE54DB-4A2F-4011-9C58-4B81B3585A04}" type="pres">
      <dgm:prSet presAssocID="{B2442EE5-E3C2-459D-AF6F-28089FE40D37}" presName="textNode" presStyleLbl="node1" presStyleIdx="2" presStyleCnt="5">
        <dgm:presLayoutVars>
          <dgm:bulletEnabled val="1"/>
        </dgm:presLayoutVars>
      </dgm:prSet>
      <dgm:spPr/>
    </dgm:pt>
    <dgm:pt modelId="{7269F5CE-920C-4FBE-BCF6-197D77E051CA}" type="pres">
      <dgm:prSet presAssocID="{B9E022FF-336A-40F4-8442-F0E0B35B4841}" presName="sibTrans" presStyleCnt="0"/>
      <dgm:spPr/>
    </dgm:pt>
    <dgm:pt modelId="{D892A421-C084-4633-99AD-EEDB15C1F669}" type="pres">
      <dgm:prSet presAssocID="{42D771DB-803D-4E36-B963-8D1A08917643}" presName="textNode" presStyleLbl="node1" presStyleIdx="3" presStyleCnt="5">
        <dgm:presLayoutVars>
          <dgm:bulletEnabled val="1"/>
        </dgm:presLayoutVars>
      </dgm:prSet>
      <dgm:spPr/>
    </dgm:pt>
    <dgm:pt modelId="{F4BD1258-1C96-4B68-88DE-4F38893A4AD3}" type="pres">
      <dgm:prSet presAssocID="{B9ECA778-6B8B-4078-897B-02D9B6732CBD}" presName="sibTrans" presStyleCnt="0"/>
      <dgm:spPr/>
    </dgm:pt>
    <dgm:pt modelId="{A4FEA39A-AF8D-44CA-A06C-8A265E443119}" type="pres">
      <dgm:prSet presAssocID="{02E5DEB4-2A77-4953-AEE1-BD637008BBE9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FCFE7701-5FDF-4742-951D-BADD2D2D382A}" type="presOf" srcId="{2A2C8C18-60C8-4BDF-9CDD-56C5A2382470}" destId="{6324F3C9-0429-452D-A7A5-945BA7F7FD82}" srcOrd="0" destOrd="0" presId="urn:microsoft.com/office/officeart/2005/8/layout/hProcess9"/>
    <dgm:cxn modelId="{BF1AF907-74A3-44AE-A984-E27F32F9760A}" type="presOf" srcId="{B2442EE5-E3C2-459D-AF6F-28089FE40D37}" destId="{2CBE54DB-4A2F-4011-9C58-4B81B3585A04}" srcOrd="0" destOrd="0" presId="urn:microsoft.com/office/officeart/2005/8/layout/hProcess9"/>
    <dgm:cxn modelId="{5B8F3721-84F9-4350-BADF-7A43B1143E81}" type="presOf" srcId="{02E5DEB4-2A77-4953-AEE1-BD637008BBE9}" destId="{A4FEA39A-AF8D-44CA-A06C-8A265E443119}" srcOrd="0" destOrd="0" presId="urn:microsoft.com/office/officeart/2005/8/layout/hProcess9"/>
    <dgm:cxn modelId="{6F650574-0AB1-4F6D-8820-BAC32554419D}" srcId="{2A2C8C18-60C8-4BDF-9CDD-56C5A2382470}" destId="{59AB2ACB-8925-49B7-8BBC-5F88EF008317}" srcOrd="1" destOrd="0" parTransId="{5C9EB213-5DA4-4FD6-8633-14A5F26BA5B9}" sibTransId="{77744990-C5BD-4EFE-96BF-EFE4B601D1DC}"/>
    <dgm:cxn modelId="{DB9E5C99-1928-452B-95C7-C10C5E024D36}" srcId="{2A2C8C18-60C8-4BDF-9CDD-56C5A2382470}" destId="{B2442EE5-E3C2-459D-AF6F-28089FE40D37}" srcOrd="2" destOrd="0" parTransId="{C0123F4D-CFD8-4DEE-B8B3-DDA262109A21}" sibTransId="{B9E022FF-336A-40F4-8442-F0E0B35B4841}"/>
    <dgm:cxn modelId="{2F8F1BB5-9D3C-48E6-9409-ADA7E02091ED}" type="presOf" srcId="{42D771DB-803D-4E36-B963-8D1A08917643}" destId="{D892A421-C084-4633-99AD-EEDB15C1F669}" srcOrd="0" destOrd="0" presId="urn:microsoft.com/office/officeart/2005/8/layout/hProcess9"/>
    <dgm:cxn modelId="{58BB0CDE-1A75-403D-B1FA-DC296796C34C}" srcId="{2A2C8C18-60C8-4BDF-9CDD-56C5A2382470}" destId="{02E5DEB4-2A77-4953-AEE1-BD637008BBE9}" srcOrd="4" destOrd="0" parTransId="{BBA05677-FD04-4F3F-9A76-E20FAD2BD62A}" sibTransId="{40016C40-08F1-438C-983D-DF378A87EB89}"/>
    <dgm:cxn modelId="{D06FCAEA-091B-42A0-997C-74A9E81F55DC}" srcId="{2A2C8C18-60C8-4BDF-9CDD-56C5A2382470}" destId="{42D771DB-803D-4E36-B963-8D1A08917643}" srcOrd="3" destOrd="0" parTransId="{0887F386-CD0F-427A-ADDF-425B982362FB}" sibTransId="{B9ECA778-6B8B-4078-897B-02D9B6732CBD}"/>
    <dgm:cxn modelId="{9DB34BEF-9C38-4FED-B325-8B8D1986148E}" srcId="{2A2C8C18-60C8-4BDF-9CDD-56C5A2382470}" destId="{C0B20D37-326A-45ED-9A44-A36103BE5881}" srcOrd="0" destOrd="0" parTransId="{110F9231-84AD-4A3A-86E3-B2C7346B8A7D}" sibTransId="{A1BE7D03-1C2A-4163-8047-9840BC4B84C3}"/>
    <dgm:cxn modelId="{1CCBDFFD-4AFD-4D10-B89B-439D4785D515}" type="presOf" srcId="{C0B20D37-326A-45ED-9A44-A36103BE5881}" destId="{AFE79C4F-7796-4DDD-BCBD-0730C8991071}" srcOrd="0" destOrd="0" presId="urn:microsoft.com/office/officeart/2005/8/layout/hProcess9"/>
    <dgm:cxn modelId="{1F00D5FF-742A-4B29-AC43-BFE34931615B}" type="presOf" srcId="{59AB2ACB-8925-49B7-8BBC-5F88EF008317}" destId="{C023883D-C3EA-4481-9E10-90033C632008}" srcOrd="0" destOrd="0" presId="urn:microsoft.com/office/officeart/2005/8/layout/hProcess9"/>
    <dgm:cxn modelId="{8826A5C2-38C6-43D1-86E9-D815DD2BBF62}" type="presParOf" srcId="{6324F3C9-0429-452D-A7A5-945BA7F7FD82}" destId="{E6FCCA23-C3F3-481F-B133-72B9BAD55B01}" srcOrd="0" destOrd="0" presId="urn:microsoft.com/office/officeart/2005/8/layout/hProcess9"/>
    <dgm:cxn modelId="{FFB59F4E-D37B-4273-8C1E-A425E4E9D4FF}" type="presParOf" srcId="{6324F3C9-0429-452D-A7A5-945BA7F7FD82}" destId="{8E3B773D-CBE5-4BC7-B596-D09320892D25}" srcOrd="1" destOrd="0" presId="urn:microsoft.com/office/officeart/2005/8/layout/hProcess9"/>
    <dgm:cxn modelId="{A9E08813-0405-48C2-ABBE-627E02C33D36}" type="presParOf" srcId="{8E3B773D-CBE5-4BC7-B596-D09320892D25}" destId="{AFE79C4F-7796-4DDD-BCBD-0730C8991071}" srcOrd="0" destOrd="0" presId="urn:microsoft.com/office/officeart/2005/8/layout/hProcess9"/>
    <dgm:cxn modelId="{99BFDE5C-DA58-4889-9856-450AD793FD21}" type="presParOf" srcId="{8E3B773D-CBE5-4BC7-B596-D09320892D25}" destId="{036A762A-A8F9-4A6F-A353-E8D1D9E44CF7}" srcOrd="1" destOrd="0" presId="urn:microsoft.com/office/officeart/2005/8/layout/hProcess9"/>
    <dgm:cxn modelId="{AF5E0025-7C2D-4E28-BD74-E0351973CDDF}" type="presParOf" srcId="{8E3B773D-CBE5-4BC7-B596-D09320892D25}" destId="{C023883D-C3EA-4481-9E10-90033C632008}" srcOrd="2" destOrd="0" presId="urn:microsoft.com/office/officeart/2005/8/layout/hProcess9"/>
    <dgm:cxn modelId="{28FF2072-E4F8-4F82-9EA0-7F0297789165}" type="presParOf" srcId="{8E3B773D-CBE5-4BC7-B596-D09320892D25}" destId="{05D9EBF3-8F35-4B79-9134-6DCD905C1E8F}" srcOrd="3" destOrd="0" presId="urn:microsoft.com/office/officeart/2005/8/layout/hProcess9"/>
    <dgm:cxn modelId="{C8F8709A-20D9-40BC-BBF7-05FB16FA97F5}" type="presParOf" srcId="{8E3B773D-CBE5-4BC7-B596-D09320892D25}" destId="{2CBE54DB-4A2F-4011-9C58-4B81B3585A04}" srcOrd="4" destOrd="0" presId="urn:microsoft.com/office/officeart/2005/8/layout/hProcess9"/>
    <dgm:cxn modelId="{138990EE-5765-4BC4-8587-1AA57B2DDE83}" type="presParOf" srcId="{8E3B773D-CBE5-4BC7-B596-D09320892D25}" destId="{7269F5CE-920C-4FBE-BCF6-197D77E051CA}" srcOrd="5" destOrd="0" presId="urn:microsoft.com/office/officeart/2005/8/layout/hProcess9"/>
    <dgm:cxn modelId="{1EF68455-BB38-47B5-97CA-AEAFCA08D9F7}" type="presParOf" srcId="{8E3B773D-CBE5-4BC7-B596-D09320892D25}" destId="{D892A421-C084-4633-99AD-EEDB15C1F669}" srcOrd="6" destOrd="0" presId="urn:microsoft.com/office/officeart/2005/8/layout/hProcess9"/>
    <dgm:cxn modelId="{0F6B0D0A-C502-416B-850F-EC53F465CAA7}" type="presParOf" srcId="{8E3B773D-CBE5-4BC7-B596-D09320892D25}" destId="{F4BD1258-1C96-4B68-88DE-4F38893A4AD3}" srcOrd="7" destOrd="0" presId="urn:microsoft.com/office/officeart/2005/8/layout/hProcess9"/>
    <dgm:cxn modelId="{C756298C-83E5-4696-8ABA-FE9C0AABC137}" type="presParOf" srcId="{8E3B773D-CBE5-4BC7-B596-D09320892D25}" destId="{A4FEA39A-AF8D-44CA-A06C-8A265E443119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FCCA23-C3F3-481F-B133-72B9BAD55B01}">
      <dsp:nvSpPr>
        <dsp:cNvPr id="0" name=""/>
        <dsp:cNvSpPr/>
      </dsp:nvSpPr>
      <dsp:spPr>
        <a:xfrm>
          <a:off x="801885" y="0"/>
          <a:ext cx="9088040" cy="3740150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E79C4F-7796-4DDD-BCBD-0730C8991071}">
      <dsp:nvSpPr>
        <dsp:cNvPr id="0" name=""/>
        <dsp:cNvSpPr/>
      </dsp:nvSpPr>
      <dsp:spPr>
        <a:xfrm>
          <a:off x="4698" y="1122044"/>
          <a:ext cx="2054310" cy="14960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Only one model type used</a:t>
          </a:r>
          <a:endParaRPr lang="en-US" sz="1300" kern="1200"/>
        </a:p>
      </dsp:txBody>
      <dsp:txXfrm>
        <a:off x="77730" y="1195076"/>
        <a:ext cx="1908246" cy="1349996"/>
      </dsp:txXfrm>
    </dsp:sp>
    <dsp:sp modelId="{C023883D-C3EA-4481-9E10-90033C632008}">
      <dsp:nvSpPr>
        <dsp:cNvPr id="0" name=""/>
        <dsp:cNvSpPr/>
      </dsp:nvSpPr>
      <dsp:spPr>
        <a:xfrm>
          <a:off x="2161724" y="1122044"/>
          <a:ext cx="2054310" cy="14960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Logistic regression assumes linear relationships</a:t>
          </a:r>
          <a:endParaRPr lang="en-US" sz="1300" kern="1200"/>
        </a:p>
      </dsp:txBody>
      <dsp:txXfrm>
        <a:off x="2234756" y="1195076"/>
        <a:ext cx="1908246" cy="1349996"/>
      </dsp:txXfrm>
    </dsp:sp>
    <dsp:sp modelId="{2CBE54DB-4A2F-4011-9C58-4B81B3585A04}">
      <dsp:nvSpPr>
        <dsp:cNvPr id="0" name=""/>
        <dsp:cNvSpPr/>
      </dsp:nvSpPr>
      <dsp:spPr>
        <a:xfrm>
          <a:off x="4318750" y="1122044"/>
          <a:ext cx="2054310" cy="14960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Some features may be correlated</a:t>
          </a:r>
          <a:endParaRPr lang="en-US" sz="1300" kern="1200"/>
        </a:p>
      </dsp:txBody>
      <dsp:txXfrm>
        <a:off x="4391782" y="1195076"/>
        <a:ext cx="1908246" cy="1349996"/>
      </dsp:txXfrm>
    </dsp:sp>
    <dsp:sp modelId="{D892A421-C084-4633-99AD-EEDB15C1F669}">
      <dsp:nvSpPr>
        <dsp:cNvPr id="0" name=""/>
        <dsp:cNvSpPr/>
      </dsp:nvSpPr>
      <dsp:spPr>
        <a:xfrm>
          <a:off x="6475776" y="1122044"/>
          <a:ext cx="2054310" cy="14960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/>
            <a:t>Could improve with more advanced models</a:t>
          </a:r>
          <a:endParaRPr lang="en-US" sz="1300" kern="1200"/>
        </a:p>
      </dsp:txBody>
      <dsp:txXfrm>
        <a:off x="6548808" y="1195076"/>
        <a:ext cx="1908246" cy="1349996"/>
      </dsp:txXfrm>
    </dsp:sp>
    <dsp:sp modelId="{A4FEA39A-AF8D-44CA-A06C-8A265E443119}">
      <dsp:nvSpPr>
        <dsp:cNvPr id="0" name=""/>
        <dsp:cNvSpPr/>
      </dsp:nvSpPr>
      <dsp:spPr>
        <a:xfrm>
          <a:off x="8632802" y="1122044"/>
          <a:ext cx="2054310" cy="149606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Some other features could provide additional insights (Umpire-specific differences, game conditions like weather, etc.)</a:t>
          </a:r>
        </a:p>
      </dsp:txBody>
      <dsp:txXfrm>
        <a:off x="8705834" y="1195076"/>
        <a:ext cx="1908246" cy="13499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2.pn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31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848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51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97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51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81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9/9/2025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814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9/9/2025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38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9/9/2025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469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17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9/9/2025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70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9/9/2025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182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Baseball Ball">
            <a:extLst>
              <a:ext uri="{FF2B5EF4-FFF2-40B4-BE49-F238E27FC236}">
                <a16:creationId xmlns:a16="http://schemas.microsoft.com/office/drawing/2014/main" id="{D772729B-D33A-24E1-3715-194231BF98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8739" y="10"/>
            <a:ext cx="12191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37318"/>
            <a:ext cx="12188952" cy="2620682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8951" y="5431890"/>
            <a:ext cx="10696574" cy="770964"/>
          </a:xfrm>
        </p:spPr>
        <p:txBody>
          <a:bodyPr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Baseball Pitch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7198" y="5434981"/>
            <a:ext cx="5795251" cy="1063813"/>
          </a:xfrm>
        </p:spPr>
        <p:txBody>
          <a:bodyPr anchor="b"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Created by: Evan Haines, Chris </a:t>
            </a:r>
            <a:r>
              <a:rPr lang="en-US" sz="1800" err="1">
                <a:solidFill>
                  <a:srgbClr val="FFFFFF"/>
                </a:solidFill>
              </a:rPr>
              <a:t>Nicknish</a:t>
            </a:r>
            <a:r>
              <a:rPr lang="en-US" sz="1800">
                <a:solidFill>
                  <a:srgbClr val="FFFFFF"/>
                </a:solidFill>
              </a:rPr>
              <a:t>, Kaleb Sailer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E9C76-1034-4F82-5729-CE9F6F0BB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Proposed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0014B-0A1F-4B49-4C05-8BA07B4D6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Research Question:</a:t>
            </a:r>
            <a:r>
              <a:rPr lang="en-US"/>
              <a:t> How do different variables influence the likelihood of an umpire calling a pitch a ball or strike?</a:t>
            </a:r>
          </a:p>
          <a:p>
            <a:endParaRPr lang="en-US"/>
          </a:p>
          <a:p>
            <a:r>
              <a:rPr lang="en-US" b="1"/>
              <a:t>Importance: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Measuring umpire accuracy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Team game planning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Knowing what pitches out of the zone are more likely to be called a strike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Knowing what pitches in the zone are more likely to be called a ball</a:t>
            </a:r>
          </a:p>
        </p:txBody>
      </p:sp>
    </p:spTree>
    <p:extLst>
      <p:ext uri="{BB962C8B-B14F-4D97-AF65-F5344CB8AC3E}">
        <p14:creationId xmlns:p14="http://schemas.microsoft.com/office/powerpoint/2010/main" val="1459605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8D448E-7A1B-1FFB-13FE-94B869FC8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400800" cy="1307592"/>
          </a:xfrm>
        </p:spPr>
        <p:txBody>
          <a:bodyPr>
            <a:normAutofit/>
          </a:bodyPr>
          <a:lstStyle/>
          <a:p>
            <a:r>
              <a:rPr lang="en-US"/>
              <a:t>Data Overview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E813B4C-6731-0B72-5252-A79AB0E20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445F1416-5671-9615-C032-D2EDA3D84E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0088" y="1710777"/>
            <a:ext cx="6400800" cy="37398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en-US" b="1"/>
              <a:t>Size:</a:t>
            </a:r>
            <a:r>
              <a:rPr lang="en-US" altLang="en-US"/>
              <a:t> 25000 rows and 113 columns</a:t>
            </a:r>
            <a:endParaRPr lang="en-US"/>
          </a:p>
          <a:p>
            <a:pPr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en-US" b="1"/>
              <a:t>Target Variable:</a:t>
            </a:r>
            <a:r>
              <a:rPr lang="en-US" altLang="en-US"/>
              <a:t> call (0 = ball, 1 = strike)</a:t>
            </a:r>
            <a:endParaRPr lang="en-US"/>
          </a:p>
          <a:p>
            <a:pPr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en-US" b="1"/>
              <a:t>Preprocessing Steps:</a:t>
            </a:r>
            <a:endParaRPr lang="en-US" b="1"/>
          </a:p>
          <a:p>
            <a:pPr marL="457200" lvl="1">
              <a:spcBef>
                <a:spcPct val="0"/>
              </a:spcBef>
              <a:spcAft>
                <a:spcPts val="600"/>
              </a:spcAft>
              <a:buFontTx/>
              <a:buAutoNum type="arabicPeriod"/>
            </a:pPr>
            <a:r>
              <a:rPr lang="en-US" altLang="en-US"/>
              <a:t>Converted text labels to binary</a:t>
            </a:r>
            <a:endParaRPr lang="en-US"/>
          </a:p>
          <a:p>
            <a:pPr marL="457200" lvl="1">
              <a:spcBef>
                <a:spcPct val="0"/>
              </a:spcBef>
              <a:spcAft>
                <a:spcPts val="600"/>
              </a:spcAft>
              <a:buAutoNum type="arabicPeriod"/>
            </a:pPr>
            <a:r>
              <a:rPr lang="en-US" altLang="en-US"/>
              <a:t>Imputed missing values</a:t>
            </a:r>
            <a:endParaRPr lang="en-US"/>
          </a:p>
          <a:p>
            <a:pPr marL="457200" marR="0" lvl="1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AutoNum type="arabicPeriod"/>
              <a:tabLst/>
            </a:pPr>
            <a:r>
              <a:rPr lang="en-US" altLang="en-US"/>
              <a:t>Normalized numeric variables</a:t>
            </a:r>
          </a:p>
          <a:p>
            <a:pPr marL="457200" marR="0" lvl="1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AutoNum type="arabicPeriod"/>
              <a:tabLst/>
            </a:pPr>
            <a:r>
              <a:rPr lang="en-US" altLang="en-US"/>
              <a:t>Created dummy variables for categorical variable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88F4EA-EA78-A699-CBD3-852B1DED1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065055"/>
            <a:ext cx="4991100" cy="494118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E0E8146-6E65-2E6C-0C86-547E3C925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6145599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Kevin Brown on 'Sunday Night Baseball Statcast Edition' alternate  broadcast: 'These numbers don't have to be scary.'">
            <a:extLst>
              <a:ext uri="{FF2B5EF4-FFF2-40B4-BE49-F238E27FC236}">
                <a16:creationId xmlns:a16="http://schemas.microsoft.com/office/drawing/2014/main" id="{97087A58-B786-F510-6D3F-759780CFE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653" y="4672536"/>
            <a:ext cx="3100086" cy="146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69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794CBE-B0FF-BC59-2611-C0A62B73D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400800" cy="13075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Modeling Approach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E813B4C-6731-0B72-5252-A79AB0E20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2">
            <a:extLst>
              <a:ext uri="{FF2B5EF4-FFF2-40B4-BE49-F238E27FC236}">
                <a16:creationId xmlns:a16="http://schemas.microsoft.com/office/drawing/2014/main" id="{99611B2A-4FEC-3BB3-D693-1FCC4073E1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088" y="2221992"/>
            <a:ext cx="6400800" cy="37398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285750" marR="0" lvl="0"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b="1"/>
              <a:t>Model Used: </a:t>
            </a:r>
            <a:r>
              <a:rPr lang="en-US" altLang="en-US" sz="2000"/>
              <a:t>Logistic Regression </a:t>
            </a:r>
          </a:p>
          <a:p>
            <a:pPr marL="285750" marR="0" lvl="0"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 b="1"/>
              <a:t>Train/Test Split: </a:t>
            </a:r>
            <a:r>
              <a:rPr lang="en-US" altLang="en-US" sz="2000"/>
              <a:t>80/20 with stratification on the target</a:t>
            </a:r>
          </a:p>
          <a:p>
            <a:pPr marL="285750" indent="-22860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2000" b="1"/>
              <a:t>Recipe Steps: </a:t>
            </a:r>
            <a:r>
              <a:rPr lang="en-US" altLang="en-US" sz="2000"/>
              <a:t>Imputation, encoding, normalization</a:t>
            </a:r>
            <a:endParaRPr lang="en-US" sz="2000"/>
          </a:p>
          <a:p>
            <a:pPr marL="285750" indent="-22860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2000" b="1"/>
              <a:t>Error Handling:</a:t>
            </a:r>
            <a:endParaRPr lang="en-US" sz="2000" b="1"/>
          </a:p>
          <a:p>
            <a:pPr marL="742950" lvl="1" indent="-22860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2000"/>
              <a:t>Try-catch blocks during model fitting and plotting</a:t>
            </a:r>
            <a:endParaRPr lang="en-US" sz="2000"/>
          </a:p>
          <a:p>
            <a:pPr marL="742950" marR="0" lvl="1" indent="-22860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000"/>
              <a:t>Logging messages or fallback behavior if errors occurred</a:t>
            </a:r>
            <a:endParaRPr lang="en-US" sz="2000"/>
          </a:p>
          <a:p>
            <a:pPr marL="0" marR="0" lvl="0"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2000" b="0" i="0" u="none" strike="noStrike" cap="none" normalizeH="0" baseline="0">
              <a:ln>
                <a:noFill/>
              </a:ln>
              <a:effectLst/>
            </a:endParaRPr>
          </a:p>
        </p:txBody>
      </p:sp>
      <p:pic>
        <p:nvPicPr>
          <p:cNvPr id="9" name="Graphic 8" descr="Head with Gears">
            <a:extLst>
              <a:ext uri="{FF2B5EF4-FFF2-40B4-BE49-F238E27FC236}">
                <a16:creationId xmlns:a16="http://schemas.microsoft.com/office/drawing/2014/main" id="{0707A645-96C2-FF61-C3C0-3EECDDA42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87920" y="2102261"/>
            <a:ext cx="3903980" cy="390398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E0E8146-6E65-2E6C-0C86-547E3C925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6145599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591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EE9FE-7B2D-0581-7CA2-8A107D7F9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Univers Condensed"/>
              </a:rPr>
              <a:t>Regression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775B58-8873-A5F7-9610-ECBA688CD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00" y="1699626"/>
            <a:ext cx="4227775" cy="424397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F05C7A-DA10-422A-6543-8F968E4512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127" y="976600"/>
            <a:ext cx="3525672" cy="49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544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4084EB-87A1-E02B-269D-8AF21AD8A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8" y="909637"/>
            <a:ext cx="6400800" cy="13075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Feature Importance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E813B4C-6731-0B72-5252-A79AB0E20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1">
            <a:extLst>
              <a:ext uri="{FF2B5EF4-FFF2-40B4-BE49-F238E27FC236}">
                <a16:creationId xmlns:a16="http://schemas.microsoft.com/office/drawing/2014/main" id="{A3ABA956-D324-1036-E53B-5DAB88AA19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088" y="2221992"/>
            <a:ext cx="6400800" cy="373989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R="0" lvl="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effectLst/>
              </a:rPr>
              <a:t>Key </a:t>
            </a:r>
            <a:r>
              <a:rPr lang="en-US" altLang="en-US" sz="1600" b="1"/>
              <a:t>Observations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effectLst/>
              </a:rPr>
              <a:t>:</a:t>
            </a:r>
            <a:endParaRPr lang="en-US" altLang="en-US" sz="1600" b="0" i="0" u="none" strike="noStrike" cap="none" normalizeH="0" baseline="0">
              <a:ln>
                <a:noFill/>
              </a:ln>
              <a:effectLst/>
            </a:endParaRPr>
          </a:p>
          <a:p>
            <a:pPr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en-US" sz="1600" b="0" i="0" u="none" strike="noStrike" cap="none" normalizeH="0" baseline="0" err="1">
                <a:ln>
                  <a:noFill/>
                </a:ln>
                <a:effectLst/>
              </a:rPr>
              <a:t>plate_z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 had the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effectLst/>
              </a:rPr>
              <a:t>largest positive impact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 — pitches higher in the </a:t>
            </a:r>
            <a:endParaRPr lang="en-US" altLang="en-US" sz="1600"/>
          </a:p>
          <a:p>
            <a:pPr marL="0" marR="0" lvl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zone more likely called strikes.</a:t>
            </a:r>
            <a:endParaRPr lang="en-US" sz="1600"/>
          </a:p>
          <a:p>
            <a:pPr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en-US" sz="1600" b="0" i="0" u="none" strike="noStrike" cap="none" normalizeH="0" baseline="0" err="1">
                <a:ln>
                  <a:noFill/>
                </a:ln>
                <a:effectLst/>
              </a:rPr>
              <a:t>release_speed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 and vy0 had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effectLst/>
              </a:rPr>
              <a:t>large negative coefficients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, meaning </a:t>
            </a:r>
            <a:endParaRPr lang="en-US" altLang="en-US" sz="1600"/>
          </a:p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faster or steeper </a:t>
            </a:r>
            <a:r>
              <a:rPr lang="en-US" altLang="en-US" sz="1600"/>
              <a:t>arm angles were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 less likely called strikes (possibly due </a:t>
            </a:r>
            <a:endParaRPr lang="en-US" sz="1600"/>
          </a:p>
          <a:p>
            <a:pPr marL="0" marR="0" lvl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to perceived difficulty or misreading).</a:t>
            </a:r>
            <a:endParaRPr lang="en-US" sz="1600"/>
          </a:p>
          <a:p>
            <a:pPr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Some variables with near-zero coefficients have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effectLst/>
              </a:rPr>
              <a:t>minimal impact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 </a:t>
            </a:r>
            <a:endParaRPr lang="en-US" sz="1600"/>
          </a:p>
          <a:p>
            <a:pPr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</a:rPr>
              <a:t>on prediction.</a:t>
            </a:r>
            <a:endParaRPr lang="en-US" sz="1600"/>
          </a:p>
          <a:p>
            <a:pPr marL="0" marR="0" lvl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lang="en-US" altLang="en-US" sz="1600" b="0" i="0" u="none" strike="noStrike" cap="none" normalizeH="0" baseline="0">
              <a:ln>
                <a:noFill/>
              </a:ln>
              <a:effectLst/>
            </a:endParaRPr>
          </a:p>
          <a:p>
            <a:pPr indent="-228600" fontAlgn="base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sz="1400"/>
          </a:p>
        </p:txBody>
      </p:sp>
      <p:pic>
        <p:nvPicPr>
          <p:cNvPr id="5" name="Content Placeholder 4" descr="A graph with black dots&#10;&#10;AI-generated content may be incorrect.">
            <a:extLst>
              <a:ext uri="{FF2B5EF4-FFF2-40B4-BE49-F238E27FC236}">
                <a16:creationId xmlns:a16="http://schemas.microsoft.com/office/drawing/2014/main" id="{AB1B693D-DDFA-5487-A818-ADC7E8EE0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7920" y="2032725"/>
            <a:ext cx="3903980" cy="397351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E0E8146-6E65-2E6C-0C86-547E3C925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6145599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1154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20C62-29DC-2810-36FA-28CC303ED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/>
              <a:t>Data limitations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2B979320-8F0C-527D-8572-AAF235E661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8830310"/>
              </p:ext>
            </p:extLst>
          </p:nvPr>
        </p:nvGraphicFramePr>
        <p:xfrm>
          <a:off x="700088" y="2222500"/>
          <a:ext cx="10691812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3676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F175A-445E-8221-3CD6-18C0E51D9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555712"/>
            <a:ext cx="4218435" cy="2390687"/>
          </a:xfrm>
        </p:spPr>
        <p:txBody>
          <a:bodyPr>
            <a:normAutofit/>
          </a:bodyPr>
          <a:lstStyle/>
          <a:p>
            <a:r>
              <a:rPr lang="en-US"/>
              <a:t>Final Insights</a:t>
            </a:r>
          </a:p>
        </p:txBody>
      </p:sp>
      <p:pic>
        <p:nvPicPr>
          <p:cNvPr id="17" name="Graphic 16" descr="Bullseye">
            <a:extLst>
              <a:ext uri="{FF2B5EF4-FFF2-40B4-BE49-F238E27FC236}">
                <a16:creationId xmlns:a16="http://schemas.microsoft.com/office/drawing/2014/main" id="{15555AD3-DCAF-CEFA-5A80-BF0A27BE9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5383" y="3210560"/>
            <a:ext cx="2959568" cy="2959568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ADC89C-EB4E-4AA5-ABBD-448BEC5FA3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255110" y="723900"/>
            <a:ext cx="0" cy="544948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629E5F9C-21FC-ED45-34B9-F128F66B96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76418" y="555712"/>
            <a:ext cx="5916168" cy="561441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700" b="1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Model performed well overall</a:t>
            </a: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:</a:t>
            </a:r>
            <a:endParaRPr lang="en-US" sz="1700"/>
          </a:p>
          <a:p>
            <a:pPr lvl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altLang="en-US" sz="1700">
                <a:latin typeface="Calisto MT"/>
                <a:cs typeface="Arial"/>
              </a:rPr>
              <a:t>Accuracy: 79.8%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altLang="en-US" sz="1700">
                <a:latin typeface="Calisto MT"/>
                <a:cs typeface="Arial"/>
              </a:rPr>
              <a:t>Precision: 68.2%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altLang="en-US" sz="1700">
                <a:latin typeface="Calisto MT"/>
                <a:cs typeface="Arial"/>
              </a:rPr>
              <a:t>Recall: 82%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altLang="en-US" sz="1700">
                <a:latin typeface="Calisto MT"/>
                <a:cs typeface="Arial"/>
              </a:rPr>
              <a:t>F-1: 74.5%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en-US" sz="1700" b="1">
                <a:latin typeface="Calisto MT"/>
                <a:cs typeface="Arial"/>
              </a:rPr>
              <a:t>Most impactful features</a:t>
            </a:r>
            <a:r>
              <a:rPr lang="en-US" altLang="en-US" sz="1700">
                <a:latin typeface="Calisto MT"/>
                <a:cs typeface="Arial"/>
              </a:rPr>
              <a:t>:</a:t>
            </a:r>
          </a:p>
          <a:p>
            <a:pPr lvl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Vertical location (</a:t>
            </a:r>
            <a:r>
              <a:rPr kumimoji="0" lang="en-US" altLang="en-US" sz="1700" b="0" i="0" u="none" strike="noStrike" cap="none" normalizeH="0" baseline="0" err="1">
                <a:ln>
                  <a:noFill/>
                </a:ln>
                <a:effectLst/>
                <a:latin typeface="Calisto MT"/>
              </a:rPr>
              <a:t>plate_z</a:t>
            </a:r>
            <a:r>
              <a:rPr lang="en-US" altLang="en-US" sz="1700"/>
              <a:t>)</a:t>
            </a:r>
            <a:endParaRPr lang="en-US" altLang="en-US" sz="1700">
              <a:cs typeface="Arial"/>
            </a:endParaRPr>
          </a:p>
          <a:p>
            <a:pPr lvl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altLang="en-US" sz="1700"/>
              <a:t>Velocity</a:t>
            </a: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</a:rPr>
              <a:t> components</a:t>
            </a:r>
            <a:endParaRPr lang="en-US" altLang="en-US" sz="1700">
              <a:cs typeface="Arial"/>
            </a:endParaRPr>
          </a:p>
          <a:p>
            <a:pPr lvl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 altLang="en-US" sz="1700">
                <a:cs typeface="Arial"/>
              </a:rPr>
              <a:t>Spin-related metrics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700" b="1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Human element still matters</a:t>
            </a: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:</a:t>
            </a:r>
            <a:endParaRPr lang="en-US" altLang="en-US" sz="1700">
              <a:latin typeface="Calisto MT"/>
              <a:cs typeface="Arial"/>
            </a:endParaRPr>
          </a:p>
          <a:p>
            <a:pPr lvl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Despite good prediction, umpire judgment likely </a:t>
            </a:r>
            <a:r>
              <a:rPr lang="en-US" altLang="en-US" sz="1700">
                <a:latin typeface="Calisto MT"/>
                <a:cs typeface="Arial"/>
              </a:rPr>
              <a:t>adds noise</a:t>
            </a: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 — suggests opportunity for fairness tools or automated systems</a:t>
            </a:r>
            <a:r>
              <a:rPr lang="en-US" altLang="en-US" sz="1700">
                <a:latin typeface="Calisto MT"/>
                <a:cs typeface="Arial"/>
              </a:rPr>
              <a:t>.</a:t>
            </a:r>
            <a:endParaRPr lang="en-US" altLang="en-US" sz="1700" b="0" i="0" u="none" strike="noStrike" cap="none" normalizeH="0" baseline="0">
              <a:ln>
                <a:noFill/>
              </a:ln>
              <a:effectLst/>
              <a:latin typeface="Calisto MT"/>
              <a:cs typeface="Arial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1700" b="1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Error handling added robustness</a:t>
            </a: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:</a:t>
            </a:r>
            <a:endParaRPr lang="en-US" altLang="en-US" sz="1700">
              <a:latin typeface="Calisto MT"/>
              <a:cs typeface="Arial"/>
            </a:endParaRPr>
          </a:p>
          <a:p>
            <a:pPr lvl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Calisto MT"/>
                <a:cs typeface="Arial"/>
              </a:rPr>
              <a:t>Our model includes error catching in key stages (fitting, plotting), ensuring it runs even with bad input or missing data</a:t>
            </a:r>
            <a:r>
              <a:rPr lang="en-US" altLang="en-US" sz="1700">
                <a:latin typeface="Calisto MT"/>
                <a:cs typeface="Arial"/>
              </a:rPr>
              <a:t>.</a:t>
            </a:r>
            <a:endParaRPr lang="en-US" sz="1700">
              <a:latin typeface="Calisto MT"/>
            </a:endParaRPr>
          </a:p>
        </p:txBody>
      </p:sp>
    </p:spTree>
    <p:extLst>
      <p:ext uri="{BB962C8B-B14F-4D97-AF65-F5344CB8AC3E}">
        <p14:creationId xmlns:p14="http://schemas.microsoft.com/office/powerpoint/2010/main" val="270652249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359</Words>
  <Application>Microsoft Office PowerPoint</Application>
  <PresentationFormat>Widescreen</PresentationFormat>
  <Paragraphs>55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Calisto MT</vt:lpstr>
      <vt:lpstr>Courier New</vt:lpstr>
      <vt:lpstr>Univers Condensed</vt:lpstr>
      <vt:lpstr>ChronicleVTI</vt:lpstr>
      <vt:lpstr>Baseball Pitch Analysis</vt:lpstr>
      <vt:lpstr>Proposed Analysis</vt:lpstr>
      <vt:lpstr>Data Overview </vt:lpstr>
      <vt:lpstr>Modeling Approach</vt:lpstr>
      <vt:lpstr>Regression Results</vt:lpstr>
      <vt:lpstr>Feature Importance</vt:lpstr>
      <vt:lpstr>Data limitations</vt:lpstr>
      <vt:lpstr>Final Insights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Haines, Evan</cp:lastModifiedBy>
  <cp:revision>1</cp:revision>
  <dcterms:created xsi:type="dcterms:W3CDTF">2025-05-04T22:00:24Z</dcterms:created>
  <dcterms:modified xsi:type="dcterms:W3CDTF">2025-09-09T23:21:35Z</dcterms:modified>
</cp:coreProperties>
</file>